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4" r:id="rId17"/>
    <p:sldId id="276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921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9220" name="Rectangle 4"/>
              <p:cNvSpPr>
                <a:spLocks noChangeArrowheads="1"/>
              </p:cNvSpPr>
              <p:nvPr userDrawn="1"/>
            </p:nvSpPr>
            <p:spPr bwMode="ltGray">
              <a:xfrm>
                <a:off x="0" y="1248"/>
                <a:ext cx="5760" cy="11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" name="Rectangle 5" descr="Cacback"/>
              <p:cNvSpPr>
                <a:spLocks noChangeArrowheads="1"/>
              </p:cNvSpPr>
              <p:nvPr userDrawn="1"/>
            </p:nvSpPr>
            <p:spPr bwMode="ltGray">
              <a:xfrm>
                <a:off x="0" y="0"/>
                <a:ext cx="1119" cy="4320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2" name="Rectangle 6"/>
            <p:cNvSpPr>
              <a:spLocks noChangeArrowheads="1"/>
            </p:cNvSpPr>
            <p:nvPr/>
          </p:nvSpPr>
          <p:spPr bwMode="white">
            <a:xfrm>
              <a:off x="816" y="2592"/>
              <a:ext cx="701" cy="172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0" y="1371600"/>
            <a:ext cx="8405813" cy="1246188"/>
            <a:chOff x="0" y="864"/>
            <a:chExt cx="5295" cy="785"/>
          </a:xfrm>
        </p:grpSpPr>
        <p:sp>
          <p:nvSpPr>
            <p:cNvPr id="9224" name="Freeform 8"/>
            <p:cNvSpPr>
              <a:spLocks/>
            </p:cNvSpPr>
            <p:nvPr userDrawn="1"/>
          </p:nvSpPr>
          <p:spPr bwMode="auto">
            <a:xfrm rot="-507431">
              <a:off x="0" y="1477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Freeform 9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26" name="Group 10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9227" name="Oval 11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8" name="Oval 12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9" name="Oval 13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0" name="Oval 14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1" name="Oval 15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2" name="Oval 16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3" name="Oval 17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4" name="Oval 18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5" name="Oval 19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236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7315200" cy="1600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37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38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39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40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3850EB0-E0A5-488E-9947-71DA7FDD60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94BA-349A-4FB7-A8E1-DCDFA73A30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7525" y="457200"/>
            <a:ext cx="205898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2932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0BFA5-EF13-4C65-8A7B-C468E47453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51F9A-67B5-4259-B94F-502A4016F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5BE84-1042-4A73-8E83-5DB2BB52C5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312A5-090D-44CF-98A0-15CA4D8EA5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9DF32-F887-4B6C-8A2E-CC7CA8CC4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565E9-6998-4A89-8598-6ACE34930B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FA10A-EFBF-4265-9700-91EF616E1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674AD-86E8-4A4A-8148-6366B6A170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AF6D1-5386-4F9C-B91D-3B3744766C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23813" y="-141288"/>
            <a:ext cx="9167813" cy="6999288"/>
            <a:chOff x="-15" y="-89"/>
            <a:chExt cx="5775" cy="4409"/>
          </a:xfrm>
        </p:grpSpPr>
        <p:sp>
          <p:nvSpPr>
            <p:cNvPr id="8195" name="Rectangle 3"/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" name="Rectangle 4" descr="Cacback"/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197" name="Group 5"/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8198" name="Freeform 6"/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/>
                <a:ahLst/>
                <a:cxnLst>
                  <a:cxn ang="0">
                    <a:pos x="1059" y="0"/>
                  </a:cxn>
                  <a:cxn ang="0">
                    <a:pos x="147" y="144"/>
                  </a:cxn>
                  <a:cxn ang="0">
                    <a:pos x="177" y="171"/>
                  </a:cxn>
                  <a:cxn ang="0">
                    <a:pos x="1059" y="24"/>
                  </a:cxn>
                  <a:cxn ang="0">
                    <a:pos x="1059" y="0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" name="Freeform 7"/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/>
                <a:ahLst/>
                <a:cxnLst>
                  <a:cxn ang="0">
                    <a:pos x="0" y="204"/>
                  </a:cxn>
                  <a:cxn ang="0">
                    <a:pos x="3544" y="348"/>
                  </a:cxn>
                  <a:cxn ang="0">
                    <a:pos x="3680" y="630"/>
                  </a:cxn>
                  <a:cxn ang="0">
                    <a:pos x="3616" y="624"/>
                  </a:cxn>
                  <a:cxn ang="0">
                    <a:pos x="3534" y="368"/>
                  </a:cxn>
                  <a:cxn ang="0">
                    <a:pos x="17" y="231"/>
                  </a:cxn>
                  <a:cxn ang="0">
                    <a:pos x="0" y="204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200" name="Group 8"/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8201" name="Oval 9"/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2" name="Oval 10"/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3" name="Oval 11"/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4" name="Oval 12"/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5" name="Oval 13"/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6" name="Oval 14"/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7" name="Oval 15"/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8" name="Oval 16"/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9" name="Oval 17"/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8210" name="Rectangle 18"/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11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13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214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215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A3AE9E2-86AC-4B9D-B0E2-6B86CF91B1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Ch.17</a:t>
            </a:r>
            <a:br>
              <a:rPr lang="en-US" b="1" dirty="0"/>
            </a:br>
            <a:r>
              <a:rPr lang="en-US" b="1" dirty="0" err="1"/>
              <a:t>Thermochemistry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dirty="0" smtClean="0"/>
              <a:t>Think of a bank account</a:t>
            </a:r>
            <a:endParaRPr 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>
                <a:latin typeface="Symbol" pitchFamily="18" charset="2"/>
              </a:rPr>
              <a:t>D</a:t>
            </a:r>
            <a:r>
              <a:rPr lang="en-US" sz="4000" dirty="0"/>
              <a:t>H= </a:t>
            </a:r>
            <a:r>
              <a:rPr lang="en-US" sz="4000" dirty="0" err="1"/>
              <a:t>H</a:t>
            </a:r>
            <a:r>
              <a:rPr lang="en-US" sz="4000" baseline="-25000" dirty="0" err="1"/>
              <a:t>products</a:t>
            </a:r>
            <a:r>
              <a:rPr lang="en-US" sz="4000" baseline="-25000" dirty="0"/>
              <a:t> </a:t>
            </a:r>
            <a:r>
              <a:rPr lang="en-US" sz="4000" dirty="0"/>
              <a:t>- </a:t>
            </a:r>
            <a:r>
              <a:rPr lang="en-US" sz="4000" dirty="0" err="1"/>
              <a:t>H</a:t>
            </a:r>
            <a:r>
              <a:rPr lang="en-US" sz="4000" baseline="-25000" dirty="0" err="1"/>
              <a:t>reactants</a:t>
            </a:r>
            <a:endParaRPr lang="en-US" sz="4000" baseline="-25000" dirty="0"/>
          </a:p>
          <a:p>
            <a:pPr>
              <a:lnSpc>
                <a:spcPct val="90000"/>
              </a:lnSpc>
            </a:pPr>
            <a:endParaRPr lang="en-US" sz="4000" baseline="-25000" dirty="0"/>
          </a:p>
          <a:p>
            <a:pPr>
              <a:lnSpc>
                <a:spcPct val="90000"/>
              </a:lnSpc>
            </a:pPr>
            <a:r>
              <a:rPr lang="en-US" sz="3600" dirty="0">
                <a:latin typeface="Symbol" pitchFamily="18" charset="2"/>
              </a:rPr>
              <a:t>D</a:t>
            </a:r>
            <a:r>
              <a:rPr lang="en-US" sz="3600" dirty="0"/>
              <a:t>H is always negative for </a:t>
            </a:r>
            <a:r>
              <a:rPr lang="en-US" sz="3600" b="1" dirty="0"/>
              <a:t>exothermic</a:t>
            </a:r>
            <a:r>
              <a:rPr lang="en-US" sz="3600" dirty="0"/>
              <a:t> reactions because the system loses energy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600" dirty="0"/>
          </a:p>
          <a:p>
            <a:pPr>
              <a:lnSpc>
                <a:spcPct val="90000"/>
              </a:lnSpc>
            </a:pPr>
            <a:r>
              <a:rPr lang="en-US" sz="3600" dirty="0">
                <a:latin typeface="Symbol" pitchFamily="18" charset="2"/>
              </a:rPr>
              <a:t>D</a:t>
            </a:r>
            <a:r>
              <a:rPr lang="en-US" sz="3600" dirty="0"/>
              <a:t>H is always positive for </a:t>
            </a:r>
            <a:r>
              <a:rPr lang="en-US" sz="3600" b="1" dirty="0"/>
              <a:t>endothermic</a:t>
            </a:r>
            <a:r>
              <a:rPr lang="en-US" sz="3600" dirty="0"/>
              <a:t> reactions because the system gains </a:t>
            </a:r>
            <a:r>
              <a:rPr lang="en-US" sz="3600" dirty="0" smtClean="0"/>
              <a:t>energy</a:t>
            </a:r>
            <a:endParaRPr lang="en-US" sz="3600" dirty="0"/>
          </a:p>
          <a:p>
            <a:pPr marL="0" indent="0">
              <a:lnSpc>
                <a:spcPct val="90000"/>
              </a:lnSpc>
              <a:buNone/>
            </a:pPr>
            <a:endParaRPr lang="en-US" sz="36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Spontaneous RxN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Based on the change in energy of a reaction system</a:t>
            </a:r>
            <a:endParaRPr lang="en-US"/>
          </a:p>
          <a:p>
            <a:endParaRPr lang="en-US"/>
          </a:p>
          <a:p>
            <a:r>
              <a:rPr lang="en-US" sz="4000"/>
              <a:t>Or the randomness of the particles in a system.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The great majority of reactions are what? (endo- or exo- thermic?)</a:t>
            </a:r>
          </a:p>
          <a:p>
            <a:r>
              <a:rPr lang="en-US" sz="4000"/>
              <a:t>Do exothermic products have more or less energy then the reactants?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8162925" cy="1190625"/>
          </a:xfrm>
        </p:spPr>
        <p:txBody>
          <a:bodyPr/>
          <a:lstStyle/>
          <a:p>
            <a:r>
              <a:rPr lang="en-US" sz="3600"/>
              <a:t>Entropy and Reaction Tendency:</a:t>
            </a:r>
            <a:br>
              <a:rPr lang="en-US" sz="3600"/>
            </a:br>
            <a:r>
              <a:rPr lang="en-US" sz="3600"/>
              <a:t>	A tendency toward disorder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 smtClean="0"/>
              <a:t>Entropy (S) </a:t>
            </a:r>
            <a:r>
              <a:rPr lang="en-US" sz="3600" dirty="0" smtClean="0"/>
              <a:t>- </a:t>
            </a:r>
            <a:r>
              <a:rPr lang="en-US" sz="3600" dirty="0"/>
              <a:t>a measure of the degree of randomness of the particles, such as molecules, in a system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3600" dirty="0">
                <a:latin typeface="Symbol" pitchFamily="18" charset="2"/>
              </a:rPr>
              <a:t>D</a:t>
            </a:r>
            <a:r>
              <a:rPr lang="en-US" sz="3600" dirty="0"/>
              <a:t>S is </a:t>
            </a:r>
            <a:r>
              <a:rPr lang="en-US" sz="3600" b="1" dirty="0"/>
              <a:t>positive</a:t>
            </a:r>
            <a:r>
              <a:rPr lang="en-US" sz="3600" dirty="0"/>
              <a:t> if there is an increase in </a:t>
            </a:r>
            <a:r>
              <a:rPr lang="en-US" sz="3600" dirty="0" smtClean="0"/>
              <a:t>entropy (less order)</a:t>
            </a:r>
            <a:endParaRPr lang="en-US" sz="3600" dirty="0"/>
          </a:p>
          <a:p>
            <a:pPr>
              <a:lnSpc>
                <a:spcPct val="90000"/>
              </a:lnSpc>
            </a:pPr>
            <a:r>
              <a:rPr lang="en-US" sz="3600" dirty="0">
                <a:latin typeface="Symbol" pitchFamily="18" charset="2"/>
              </a:rPr>
              <a:t>D</a:t>
            </a:r>
            <a:r>
              <a:rPr lang="en-US" sz="3600" dirty="0"/>
              <a:t>S is </a:t>
            </a:r>
            <a:r>
              <a:rPr lang="en-US" sz="3600" b="1" dirty="0"/>
              <a:t>negative</a:t>
            </a:r>
            <a:r>
              <a:rPr lang="en-US" sz="3600" dirty="0"/>
              <a:t> if there is a decrease in </a:t>
            </a:r>
            <a:r>
              <a:rPr lang="en-US" sz="3600" dirty="0" smtClean="0"/>
              <a:t>entropy (more order)</a:t>
            </a: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Think about a solid vs. liquid vs. gas</a:t>
            </a:r>
          </a:p>
          <a:p>
            <a:r>
              <a:rPr lang="en-US" sz="4000"/>
              <a:t>Which change of state has the highest </a:t>
            </a:r>
            <a:r>
              <a:rPr lang="en-US" sz="4000">
                <a:latin typeface="Symbol" pitchFamily="18" charset="2"/>
              </a:rPr>
              <a:t>D</a:t>
            </a:r>
            <a:r>
              <a:rPr lang="en-US" sz="4000"/>
              <a:t>S value??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the value of ∆S for each reaction be greater than, less than or equal to zero?</a:t>
            </a:r>
          </a:p>
          <a:p>
            <a:r>
              <a:rPr lang="en-US" dirty="0" smtClean="0"/>
              <a:t>3H</a:t>
            </a:r>
            <a:r>
              <a:rPr lang="en-US" baseline="-25000" dirty="0" smtClean="0"/>
              <a:t>2</a:t>
            </a:r>
            <a:r>
              <a:rPr lang="en-US" dirty="0" smtClean="0"/>
              <a:t>(g) + N</a:t>
            </a:r>
            <a:r>
              <a:rPr lang="en-US" baseline="-25000" dirty="0" smtClean="0"/>
              <a:t>2</a:t>
            </a:r>
            <a:r>
              <a:rPr lang="en-US" dirty="0" smtClean="0"/>
              <a:t>(g) </a:t>
            </a:r>
            <a:r>
              <a:rPr lang="en-US" dirty="0" smtClean="0">
                <a:sym typeface="Wingdings" panose="05000000000000000000" pitchFamily="2" charset="2"/>
              </a:rPr>
              <a:t> 2NH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dirty="0" smtClean="0">
                <a:sym typeface="Wingdings" panose="05000000000000000000" pitchFamily="2" charset="2"/>
              </a:rPr>
              <a:t>(g)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KNO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dirty="0" smtClean="0">
                <a:sym typeface="Wingdings" panose="05000000000000000000" pitchFamily="2" charset="2"/>
              </a:rPr>
              <a:t>(s)  K</a:t>
            </a:r>
            <a:r>
              <a:rPr lang="en-US" baseline="30000" dirty="0" smtClean="0">
                <a:sym typeface="Wingdings" panose="05000000000000000000" pitchFamily="2" charset="2"/>
              </a:rPr>
              <a:t>+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dirty="0" err="1" smtClean="0">
                <a:sym typeface="Wingdings" panose="05000000000000000000" pitchFamily="2" charset="2"/>
              </a:rPr>
              <a:t>aq</a:t>
            </a:r>
            <a:r>
              <a:rPr lang="en-US" dirty="0" smtClean="0">
                <a:sym typeface="Wingdings" panose="05000000000000000000" pitchFamily="2" charset="2"/>
              </a:rPr>
              <a:t>) + NO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baseline="30000" dirty="0" smtClean="0">
                <a:sym typeface="Wingdings" panose="05000000000000000000" pitchFamily="2" charset="2"/>
              </a:rPr>
              <a:t>-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aq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2Mg(s) + O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 (g)  2MgO(s)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086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Energy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Processes in nature are driven in two direction: (1) Toward least enthalpy; (2) Toward </a:t>
            </a:r>
            <a:r>
              <a:rPr lang="en-US" dirty="0" smtClean="0"/>
              <a:t>greater </a:t>
            </a:r>
            <a:r>
              <a:rPr lang="en-US" dirty="0" smtClean="0"/>
              <a:t>entropy.</a:t>
            </a:r>
          </a:p>
          <a:p>
            <a:r>
              <a:rPr lang="en-US" dirty="0" smtClean="0"/>
              <a:t>The combined enthalpy-entropy function is called the free energy (G) or Gibbs free energy.</a:t>
            </a:r>
          </a:p>
          <a:p>
            <a:r>
              <a:rPr lang="en-US" dirty="0" smtClean="0"/>
              <a:t>Natural </a:t>
            </a:r>
            <a:r>
              <a:rPr lang="en-US" dirty="0" smtClean="0"/>
              <a:t>processes </a:t>
            </a:r>
            <a:r>
              <a:rPr lang="en-US" dirty="0" smtClean="0"/>
              <a:t>move to lower the free energy.</a:t>
            </a:r>
          </a:p>
          <a:p>
            <a:r>
              <a:rPr lang="en-US" dirty="0" smtClean="0"/>
              <a:t>Free energy change can be determined using the following equation:  ∆G</a:t>
            </a:r>
            <a:r>
              <a:rPr lang="en-US" baseline="30000" dirty="0" smtClean="0"/>
              <a:t>0</a:t>
            </a:r>
            <a:r>
              <a:rPr lang="en-US" dirty="0" smtClean="0"/>
              <a:t>=∆H</a:t>
            </a:r>
            <a:r>
              <a:rPr lang="en-US" baseline="30000" dirty="0" smtClean="0"/>
              <a:t>0 </a:t>
            </a:r>
            <a:r>
              <a:rPr lang="en-US" sz="4000" b="1" dirty="0" smtClean="0"/>
              <a:t>- </a:t>
            </a:r>
            <a:r>
              <a:rPr lang="en-US" dirty="0" smtClean="0"/>
              <a:t>T∆S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313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value of ∆G</a:t>
            </a:r>
            <a:r>
              <a:rPr lang="en-US" baseline="30000" dirty="0" smtClean="0"/>
              <a:t>0</a:t>
            </a:r>
            <a:r>
              <a:rPr lang="en-US" dirty="0" smtClean="0"/>
              <a:t> for the reaction below, given the values of ∆H</a:t>
            </a:r>
            <a:r>
              <a:rPr lang="en-US" baseline="30000" dirty="0" smtClean="0"/>
              <a:t>0</a:t>
            </a:r>
            <a:r>
              <a:rPr lang="en-US" dirty="0" smtClean="0"/>
              <a:t> and ∆S</a:t>
            </a:r>
            <a:r>
              <a:rPr lang="en-US" baseline="30000" dirty="0" smtClean="0"/>
              <a:t>0</a:t>
            </a:r>
            <a:r>
              <a:rPr lang="en-US" dirty="0" smtClean="0"/>
              <a:t>.  Will the reaction be spontaneous at 298K?</a:t>
            </a:r>
          </a:p>
          <a:p>
            <a:r>
              <a:rPr lang="en-US" dirty="0" smtClean="0"/>
              <a:t>Cu</a:t>
            </a:r>
            <a:r>
              <a:rPr lang="en-US" baseline="-25000" dirty="0" smtClean="0"/>
              <a:t>2</a:t>
            </a:r>
            <a:r>
              <a:rPr lang="en-US" dirty="0" smtClean="0"/>
              <a:t>S(s) + S(s) </a:t>
            </a:r>
            <a:r>
              <a:rPr lang="en-US" dirty="0" smtClean="0">
                <a:sym typeface="Wingdings" panose="05000000000000000000" pitchFamily="2" charset="2"/>
              </a:rPr>
              <a:t> 2CuS(s)   ∆H</a:t>
            </a:r>
            <a:r>
              <a:rPr lang="en-US" baseline="30000" dirty="0" smtClean="0">
                <a:sym typeface="Wingdings" panose="05000000000000000000" pitchFamily="2" charset="2"/>
              </a:rPr>
              <a:t>0</a:t>
            </a:r>
            <a:r>
              <a:rPr lang="en-US" dirty="0" smtClean="0">
                <a:sym typeface="Wingdings" panose="05000000000000000000" pitchFamily="2" charset="2"/>
              </a:rPr>
              <a:t> = -26.7 kJ and ∆S</a:t>
            </a:r>
            <a:r>
              <a:rPr lang="en-US" baseline="30000" dirty="0" smtClean="0">
                <a:sym typeface="Wingdings" panose="05000000000000000000" pitchFamily="2" charset="2"/>
              </a:rPr>
              <a:t>0</a:t>
            </a:r>
            <a:r>
              <a:rPr lang="en-US" dirty="0" smtClean="0">
                <a:sym typeface="Wingdings" panose="05000000000000000000" pitchFamily="2" charset="2"/>
              </a:rPr>
              <a:t> = -19.7 J/</a:t>
            </a:r>
            <a:r>
              <a:rPr lang="en-US" dirty="0" err="1" smtClean="0">
                <a:sym typeface="Wingdings" panose="05000000000000000000" pitchFamily="2" charset="2"/>
              </a:rPr>
              <a:t>mol</a:t>
            </a:r>
            <a:r>
              <a:rPr lang="en-US" dirty="0" smtClean="0">
                <a:sym typeface="Wingdings" panose="05000000000000000000" pitchFamily="2" charset="2"/>
              </a:rPr>
              <a:t> K</a:t>
            </a:r>
          </a:p>
        </p:txBody>
      </p:sp>
    </p:spTree>
    <p:extLst>
      <p:ext uri="{BB962C8B-B14F-4D97-AF65-F5344CB8AC3E}">
        <p14:creationId xmlns:p14="http://schemas.microsoft.com/office/powerpoint/2010/main" val="2483967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Molecular Collisions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Molecules must collide in order to react.</a:t>
            </a:r>
          </a:p>
          <a:p>
            <a:pPr lvl="1"/>
            <a:r>
              <a:rPr lang="en-US" sz="3600"/>
              <a:t>Collision must be energetic enough.</a:t>
            </a:r>
          </a:p>
          <a:p>
            <a:pPr lvl="1"/>
            <a:r>
              <a:rPr lang="en-US" sz="3600"/>
              <a:t>Collision must be oriented the correct way.</a:t>
            </a:r>
            <a:endParaRPr lang="en-US" sz="4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Activation Energy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 u="sng" dirty="0" smtClean="0"/>
              <a:t>Activation Energy </a:t>
            </a:r>
            <a:r>
              <a:rPr lang="en-US" sz="3600" dirty="0"/>
              <a:t>-</a:t>
            </a:r>
            <a:r>
              <a:rPr lang="en-US" sz="3600" dirty="0" smtClean="0"/>
              <a:t> the </a:t>
            </a:r>
            <a:r>
              <a:rPr lang="en-US" sz="3600" dirty="0"/>
              <a:t>minimum energy required to transform the reactants into an activated complex.</a:t>
            </a:r>
          </a:p>
          <a:p>
            <a:pPr>
              <a:lnSpc>
                <a:spcPct val="90000"/>
              </a:lnSpc>
            </a:pPr>
            <a:r>
              <a:rPr lang="en-US" sz="3600" u="sng" dirty="0"/>
              <a:t>Activated complex</a:t>
            </a:r>
            <a:r>
              <a:rPr lang="en-US" sz="3600" dirty="0"/>
              <a:t> – A transitional structure that results from an effective collision and that persists while old bonds are breaking and new are forming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4113" y="992188"/>
            <a:ext cx="7772400" cy="608012"/>
          </a:xfrm>
        </p:spPr>
        <p:txBody>
          <a:bodyPr/>
          <a:lstStyle/>
          <a:p>
            <a:r>
              <a:rPr lang="en-US" b="1"/>
              <a:t>Thermochemistry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400"/>
              <a:t>Thermochemistry – study of the transfers of energy as heat that accompany chemical reactions and physical changes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4400"/>
          </a:p>
          <a:p>
            <a:pPr>
              <a:lnSpc>
                <a:spcPct val="90000"/>
              </a:lnSpc>
            </a:pPr>
            <a:r>
              <a:rPr lang="en-US" sz="4000"/>
              <a:t>The energy absorbed or released as heat in a chemical or physical change is measured in a </a:t>
            </a:r>
            <a:r>
              <a:rPr lang="en-US" sz="4000" u="sng"/>
              <a:t>calorimeter</a:t>
            </a:r>
            <a:r>
              <a:rPr lang="en-US" sz="360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Reaction Pathway Graphs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E</a:t>
            </a:r>
            <a:r>
              <a:rPr lang="en-US" sz="4000" baseline="-25000"/>
              <a:t>a </a:t>
            </a:r>
            <a:r>
              <a:rPr lang="en-US" sz="4000"/>
              <a:t>– Activation energy</a:t>
            </a:r>
          </a:p>
          <a:p>
            <a:endParaRPr lang="en-US" sz="4000"/>
          </a:p>
          <a:p>
            <a:r>
              <a:rPr lang="en-US" sz="4000"/>
              <a:t>Peak represents the activated complex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/>
              <a:t>Temperature: The average kinetic energy of particles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4000"/>
          </a:p>
          <a:p>
            <a:pPr>
              <a:lnSpc>
                <a:spcPct val="90000"/>
              </a:lnSpc>
            </a:pPr>
            <a:r>
              <a:rPr lang="en-US" sz="4000"/>
              <a:t>The temperature in thermochemistry is measured in Celcius or Kelvin.</a:t>
            </a:r>
          </a:p>
          <a:p>
            <a:pPr>
              <a:lnSpc>
                <a:spcPct val="90000"/>
              </a:lnSpc>
            </a:pPr>
            <a:endParaRPr lang="en-US" sz="4000"/>
          </a:p>
          <a:p>
            <a:pPr>
              <a:lnSpc>
                <a:spcPct val="90000"/>
              </a:lnSpc>
            </a:pPr>
            <a:r>
              <a:rPr lang="en-US" sz="4000"/>
              <a:t>Joule – Is the SI unit for heat as well as a unit of energy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HEAT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Energy transferred between samples of matter because of a temperature difference.</a:t>
            </a:r>
          </a:p>
          <a:p>
            <a:pPr lvl="1"/>
            <a:r>
              <a:rPr lang="en-US" sz="4000"/>
              <a:t>Always moves spontaneously from higher temperature to lower temperature.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Specific Heat (J/g</a:t>
            </a:r>
            <a:r>
              <a:rPr lang="en-US" b="1" baseline="30000"/>
              <a:t>.</a:t>
            </a:r>
            <a:r>
              <a:rPr lang="en-US" b="1"/>
              <a:t>K)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400"/>
              <a:t>Specific Heat – energy required to raise the temperature of one gram of substance by 1</a:t>
            </a:r>
            <a:r>
              <a:rPr lang="en-US" sz="4400" baseline="30000"/>
              <a:t>o</a:t>
            </a:r>
            <a:r>
              <a:rPr lang="en-US" sz="4400"/>
              <a:t>C or K.</a:t>
            </a:r>
          </a:p>
          <a:p>
            <a:pPr lvl="1">
              <a:lnSpc>
                <a:spcPct val="90000"/>
              </a:lnSpc>
            </a:pPr>
            <a:r>
              <a:rPr lang="en-US" sz="4000"/>
              <a:t>Useful for comparing heat absorption capacities</a:t>
            </a:r>
          </a:p>
          <a:p>
            <a:pPr lvl="1">
              <a:lnSpc>
                <a:spcPct val="90000"/>
              </a:lnSpc>
            </a:pPr>
            <a:r>
              <a:rPr lang="en-US" sz="4000"/>
              <a:t>H</a:t>
            </a:r>
            <a:r>
              <a:rPr lang="en-US" sz="4000" baseline="-25000"/>
              <a:t>2</a:t>
            </a:r>
            <a:r>
              <a:rPr lang="en-US" sz="4000"/>
              <a:t>O has an extreamly high specific heat (4.18J/g</a:t>
            </a:r>
            <a:r>
              <a:rPr lang="en-US" sz="4000" baseline="30000"/>
              <a:t>.</a:t>
            </a:r>
            <a:r>
              <a:rPr lang="en-US" sz="4000"/>
              <a:t>K)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/>
              <a:t>A 4gram sample of glass was heated from 274K to 314K, an increase of 40K, and was found to have absorbed 32 J of energy as heat.</a:t>
            </a:r>
          </a:p>
          <a:p>
            <a:pPr>
              <a:lnSpc>
                <a:spcPct val="90000"/>
              </a:lnSpc>
            </a:pPr>
            <a:endParaRPr lang="en-US" sz="3600"/>
          </a:p>
          <a:p>
            <a:pPr>
              <a:lnSpc>
                <a:spcPct val="90000"/>
              </a:lnSpc>
            </a:pPr>
            <a:r>
              <a:rPr lang="en-US" sz="3600"/>
              <a:t>What is the specific heat?</a:t>
            </a:r>
          </a:p>
          <a:p>
            <a:pPr>
              <a:lnSpc>
                <a:spcPct val="90000"/>
              </a:lnSpc>
            </a:pPr>
            <a:r>
              <a:rPr lang="en-US" sz="3600"/>
              <a:t>How much energy gain when heated from 314K to 344K?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33400"/>
            <a:ext cx="8110538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u="sng"/>
              <a:t>Heat of reaction</a:t>
            </a:r>
            <a:r>
              <a:rPr lang="en-US" sz="4000"/>
              <a:t>- the quantity of energy released or absorbed as heat during a chemical reaction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2 H</a:t>
            </a:r>
            <a:r>
              <a:rPr lang="en-US" baseline="-25000"/>
              <a:t>2(g)</a:t>
            </a:r>
            <a:r>
              <a:rPr lang="en-US"/>
              <a:t> + O</a:t>
            </a:r>
            <a:r>
              <a:rPr lang="en-US" baseline="-25000"/>
              <a:t>2(g)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 2 H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O</a:t>
            </a:r>
            <a:r>
              <a:rPr lang="en-US" baseline="-25000">
                <a:sym typeface="Symbol" pitchFamily="18" charset="2"/>
              </a:rPr>
              <a:t>(g)</a:t>
            </a:r>
            <a:r>
              <a:rPr lang="en-US">
                <a:sym typeface="Symbol" pitchFamily="18" charset="2"/>
              </a:rPr>
              <a:t> + 483.6kJ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4000" u="sng">
                <a:sym typeface="Symbol" pitchFamily="18" charset="2"/>
              </a:rPr>
              <a:t>Thermochemical equation</a:t>
            </a:r>
            <a:r>
              <a:rPr lang="en-US" sz="4000">
                <a:sym typeface="Symbol" pitchFamily="18" charset="2"/>
              </a:rPr>
              <a:t>- an equation that includes the quantity of energy released or absorbed</a:t>
            </a:r>
            <a:endParaRPr lang="en-US" sz="4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/>
              <a:t>The physical states of reactants and products must always be included because they influence the overall amount of energy exchanged.</a:t>
            </a:r>
          </a:p>
          <a:p>
            <a:pPr>
              <a:lnSpc>
                <a:spcPct val="90000"/>
              </a:lnSpc>
            </a:pPr>
            <a:r>
              <a:rPr lang="en-US" sz="3600"/>
              <a:t>What would happen to the energy of the decomposition of water if we started with ice?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4000" dirty="0"/>
          </a:p>
          <a:p>
            <a:r>
              <a:rPr lang="en-US" sz="4000" u="sng" dirty="0"/>
              <a:t>Delta H (</a:t>
            </a:r>
            <a:r>
              <a:rPr lang="en-US" sz="4000" u="sng" dirty="0">
                <a:latin typeface="Symbol" pitchFamily="18" charset="2"/>
              </a:rPr>
              <a:t>D</a:t>
            </a:r>
            <a:r>
              <a:rPr lang="en-US" sz="4000" u="sng" dirty="0"/>
              <a:t>H) </a:t>
            </a:r>
            <a:r>
              <a:rPr lang="en-US" sz="4000" u="sng" dirty="0" smtClean="0"/>
              <a:t>Enthalpy</a:t>
            </a:r>
            <a:r>
              <a:rPr lang="en-US" sz="4000" dirty="0" smtClean="0"/>
              <a:t>- (energy change) the </a:t>
            </a:r>
            <a:r>
              <a:rPr lang="en-US" sz="4000" dirty="0"/>
              <a:t>amount of energy absorbed or lost by a system as heat during a process at constant pressure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137</TotalTime>
  <Words>703</Words>
  <Application>Microsoft Office PowerPoint</Application>
  <PresentationFormat>On-screen Show (4:3)</PresentationFormat>
  <Paragraphs>74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 Narrow</vt:lpstr>
      <vt:lpstr>Symbol</vt:lpstr>
      <vt:lpstr>Times New Roman</vt:lpstr>
      <vt:lpstr>Wingdings</vt:lpstr>
      <vt:lpstr>Cactus</vt:lpstr>
      <vt:lpstr>Ch.17 Thermochemistry</vt:lpstr>
      <vt:lpstr>Thermochemistry</vt:lpstr>
      <vt:lpstr>PowerPoint Presentation</vt:lpstr>
      <vt:lpstr>HEAT</vt:lpstr>
      <vt:lpstr>Specific Heat (J/g.K)</vt:lpstr>
      <vt:lpstr>Practice</vt:lpstr>
      <vt:lpstr>PowerPoint Presentation</vt:lpstr>
      <vt:lpstr>PowerPoint Presentation</vt:lpstr>
      <vt:lpstr>PowerPoint Presentation</vt:lpstr>
      <vt:lpstr>Think of a bank account</vt:lpstr>
      <vt:lpstr>Spontaneous RxN</vt:lpstr>
      <vt:lpstr>PowerPoint Presentation</vt:lpstr>
      <vt:lpstr>Entropy and Reaction Tendency:  A tendency toward disorder</vt:lpstr>
      <vt:lpstr>PowerPoint Presentation</vt:lpstr>
      <vt:lpstr>Sample problems</vt:lpstr>
      <vt:lpstr>Free Energy Change</vt:lpstr>
      <vt:lpstr>Sample Problem</vt:lpstr>
      <vt:lpstr>Molecular Collisions</vt:lpstr>
      <vt:lpstr>Activation Energy</vt:lpstr>
      <vt:lpstr>Reaction Pathway Graphs</vt:lpstr>
    </vt:vector>
  </TitlesOfParts>
  <Company>Gateway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Ch.17 Thermochemistry</dc:title>
  <dc:creator>Valued Gateway Client</dc:creator>
  <cp:lastModifiedBy>Hernandez, Silverio</cp:lastModifiedBy>
  <cp:revision>16</cp:revision>
  <dcterms:created xsi:type="dcterms:W3CDTF">2005-04-29T12:53:28Z</dcterms:created>
  <dcterms:modified xsi:type="dcterms:W3CDTF">2016-04-11T02:57:35Z</dcterms:modified>
</cp:coreProperties>
</file>